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85" r:id="rId4"/>
    <p:sldId id="309" r:id="rId5"/>
    <p:sldId id="308" r:id="rId6"/>
    <p:sldId id="286" r:id="rId7"/>
    <p:sldId id="275" r:id="rId8"/>
    <p:sldId id="287" r:id="rId9"/>
    <p:sldId id="288" r:id="rId10"/>
    <p:sldId id="302" r:id="rId11"/>
    <p:sldId id="303" r:id="rId12"/>
    <p:sldId id="293" r:id="rId13"/>
    <p:sldId id="289" r:id="rId14"/>
    <p:sldId id="301" r:id="rId15"/>
    <p:sldId id="291" r:id="rId16"/>
    <p:sldId id="292" r:id="rId17"/>
    <p:sldId id="294" r:id="rId18"/>
    <p:sldId id="298" r:id="rId19"/>
    <p:sldId id="295" r:id="rId20"/>
    <p:sldId id="300" r:id="rId21"/>
    <p:sldId id="296" r:id="rId22"/>
    <p:sldId id="297" r:id="rId23"/>
    <p:sldId id="307" r:id="rId24"/>
    <p:sldId id="299" r:id="rId25"/>
    <p:sldId id="310" r:id="rId26"/>
    <p:sldId id="304" r:id="rId27"/>
    <p:sldId id="305" r:id="rId28"/>
    <p:sldId id="30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2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38" autoAdjust="0"/>
  </p:normalViewPr>
  <p:slideViewPr>
    <p:cSldViewPr snapToGrid="0" snapToObjects="1">
      <p:cViewPr varScale="1">
        <p:scale>
          <a:sx n="93" d="100"/>
          <a:sy n="93" d="100"/>
        </p:scale>
        <p:origin x="6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people’s opinion</a:t>
            </a:r>
            <a:r>
              <a:rPr lang="en-US" baseline="0" dirty="0" smtClean="0"/>
              <a:t> is that if you’re predicting, it’s a machine learning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7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in 1989, rolled</a:t>
            </a:r>
            <a:r>
              <a:rPr lang="en-US" baseline="0" dirty="0" smtClean="0"/>
              <a:t> out in NYS in 2010.</a:t>
            </a:r>
            <a:r>
              <a:rPr lang="en-US" dirty="0" smtClean="0"/>
              <a:t> In 2014,</a:t>
            </a:r>
            <a:r>
              <a:rPr lang="en-US" baseline="0" dirty="0" smtClean="0"/>
              <a:t> US Attorney General Eric Holder requested an investigation into whether these risk scores were injecting bias into the justice system – never got an answer. </a:t>
            </a:r>
            <a:r>
              <a:rPr lang="en-US" baseline="0" dirty="0" err="1" smtClean="0"/>
              <a:t>ProPublica</a:t>
            </a:r>
            <a:r>
              <a:rPr lang="en-US" baseline="0" dirty="0" smtClean="0"/>
              <a:t> investigation conducted in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8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Started in 1989, rolled</a:t>
            </a:r>
            <a:r>
              <a:rPr lang="en-US" baseline="0" dirty="0" smtClean="0"/>
              <a:t> out in NYS in 2010.</a:t>
            </a:r>
            <a:r>
              <a:rPr lang="en-US" dirty="0" smtClean="0"/>
              <a:t> In 2014,</a:t>
            </a:r>
            <a:r>
              <a:rPr lang="en-US" baseline="0" dirty="0" smtClean="0"/>
              <a:t> US Attorney General Eric Holder requested an investigation into whether these risk scores were injecting bias into the justice system – never got an answer. </a:t>
            </a:r>
            <a:r>
              <a:rPr lang="en-US" baseline="0" dirty="0" err="1" smtClean="0"/>
              <a:t>ProPublica</a:t>
            </a:r>
            <a:r>
              <a:rPr lang="en-US" baseline="0" dirty="0" smtClean="0"/>
              <a:t> investigation conducted in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66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Explaining a causal mechanism ALWAYS makes a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50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assumption is that voters are independent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93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publica.org/article/machine-bias-risk-assessments-in-criminal-sentencin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MPAS_(software)" TargetMode="External"/><Relationship Id="rId5" Type="http://schemas.openxmlformats.org/officeDocument/2006/relationships/hyperlink" Target="https://github.com/propublica/compas-analysis/blob/master/Compas%20Analysis.ipynb" TargetMode="External"/><Relationship Id="rId4" Type="http://schemas.openxmlformats.org/officeDocument/2006/relationships/hyperlink" Target="https://www.propublica.org/datastore/dataset/compas-recidivism-risk-score-data-and-analysi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verge.com/c/22444020/chicago-pd-predictive-policing-heat-li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red.com/story/excerpt-from-automating-inequality/" TargetMode="External"/><Relationship Id="rId4" Type="http://schemas.openxmlformats.org/officeDocument/2006/relationships/hyperlink" Target="https://pubmed.ncbi.nlm.nih.gov/3164919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Predictive Analytics Pt. 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9782"/>
            <a:ext cx="9144000" cy="16557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Lab </a:t>
            </a:r>
            <a:r>
              <a:rPr lang="en-US" dirty="0" smtClean="0"/>
              <a:t>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6" t="3998" r="29090" b="3390"/>
          <a:stretch/>
        </p:blipFill>
        <p:spPr>
          <a:xfrm>
            <a:off x="5576266" y="2884674"/>
            <a:ext cx="903385" cy="139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0" t="8925" r="22835" b="10796"/>
          <a:stretch/>
        </p:blipFill>
        <p:spPr>
          <a:xfrm>
            <a:off x="8476403" y="2897087"/>
            <a:ext cx="1865700" cy="1605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58" y="3014230"/>
            <a:ext cx="2066243" cy="1162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71" y="2934641"/>
            <a:ext cx="1335927" cy="1335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697" y="2634460"/>
            <a:ext cx="2900137" cy="16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73963" y="5010681"/>
                <a:ext cx="440351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b="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3" y="5010681"/>
                <a:ext cx="44035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74136" y="4487461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Model: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73963" y="2640354"/>
                <a:ext cx="327307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Find the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800" dirty="0" smtClean="0"/>
                  <a:t> that minimize sum of squared residuals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3" y="2640354"/>
                <a:ext cx="3273076" cy="1384995"/>
              </a:xfrm>
              <a:prstGeom prst="rect">
                <a:avLst/>
              </a:prstGeom>
              <a:blipFill>
                <a:blip r:embed="rId3"/>
                <a:stretch>
                  <a:fillRect l="-3724" t="-3965" r="-5028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4136" y="2106009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Algorithm: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714"/>
            <a:ext cx="3052188" cy="3052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63" y="2255093"/>
            <a:ext cx="3363473" cy="30018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8998226" y="5658678"/>
            <a:ext cx="0" cy="4373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230262" y="5658678"/>
            <a:ext cx="0" cy="4373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36599" y="5935970"/>
            <a:ext cx="1961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Mouse weight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0230262" y="5935970"/>
            <a:ext cx="1459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Tail length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4970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73963" y="5010681"/>
                <a:ext cx="3134320" cy="94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3" y="5010681"/>
                <a:ext cx="3134320" cy="9443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874136" y="4487461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Model: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3963" y="2640354"/>
            <a:ext cx="384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the curve that maximizes the likelihood of observing the data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874136" y="2106009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Algorithm: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41"/>
          <a:stretch/>
        </p:blipFill>
        <p:spPr>
          <a:xfrm>
            <a:off x="206636" y="2153181"/>
            <a:ext cx="3437712" cy="285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9"/>
          <a:stretch/>
        </p:blipFill>
        <p:spPr>
          <a:xfrm>
            <a:off x="3750364" y="2153181"/>
            <a:ext cx="3123771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1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fit?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>
          <a:xfrm>
            <a:off x="240612" y="1889592"/>
            <a:ext cx="3868809" cy="4070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4" r="34445"/>
          <a:stretch/>
        </p:blipFill>
        <p:spPr>
          <a:xfrm>
            <a:off x="4270786" y="1889592"/>
            <a:ext cx="3646842" cy="407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8"/>
          <a:stretch/>
        </p:blipFill>
        <p:spPr>
          <a:xfrm>
            <a:off x="8046720" y="1889592"/>
            <a:ext cx="3904667" cy="40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– </a:t>
            </a:r>
            <a:r>
              <a:rPr lang="en-US" dirty="0" smtClean="0">
                <a:solidFill>
                  <a:srgbClr val="0000FF"/>
                </a:solidFill>
              </a:rPr>
              <a:t>interpolation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FF0000"/>
                </a:solidFill>
              </a:rPr>
              <a:t>extrapolation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17" y="1841052"/>
            <a:ext cx="8317006" cy="46135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3061252" y="3816626"/>
            <a:ext cx="132522" cy="1577009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0744" y="4189631"/>
            <a:ext cx="2059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95% Prediction</a:t>
            </a:r>
          </a:p>
          <a:p>
            <a:pPr algn="r"/>
            <a:r>
              <a:rPr lang="en-US" sz="2400" dirty="0" smtClean="0"/>
              <a:t>Interval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375374" y="5738191"/>
            <a:ext cx="0" cy="4505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16631" y="6101309"/>
                <a:ext cx="11174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631" y="6101309"/>
                <a:ext cx="111748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8256104" y="1484243"/>
            <a:ext cx="13253" cy="16697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88226" y="5803135"/>
            <a:ext cx="0" cy="450574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29483" y="6166253"/>
                <a:ext cx="11174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483" y="6166253"/>
                <a:ext cx="111748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5151782" y="1484243"/>
            <a:ext cx="36444" cy="255767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Training, testing, and overfitting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365634"/>
            <a:ext cx="5887965" cy="30911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25" y="2365634"/>
            <a:ext cx="5755474" cy="3283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9742" y="6073169"/>
            <a:ext cx="5844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“bias-variance tradeoff” </a:t>
            </a:r>
            <a:r>
              <a:rPr lang="en-US" sz="2400" dirty="0" smtClean="0"/>
              <a:t>(related)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60396" y="5456815"/>
            <a:ext cx="482885" cy="616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9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8505" y="2258379"/>
            <a:ext cx="9209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“Computer</a:t>
            </a:r>
            <a:r>
              <a:rPr lang="en-US" sz="3200" dirty="0"/>
              <a:t> algorithms that can improve </a:t>
            </a:r>
            <a:r>
              <a:rPr lang="en-US" sz="3200" dirty="0" smtClean="0"/>
              <a:t>automatically through </a:t>
            </a:r>
            <a:r>
              <a:rPr lang="en-US" sz="3200" b="1" dirty="0"/>
              <a:t>experience</a:t>
            </a:r>
            <a:r>
              <a:rPr lang="en-US" sz="3200" dirty="0"/>
              <a:t> and by the use of </a:t>
            </a:r>
            <a:r>
              <a:rPr lang="en-US" sz="3200" b="1" dirty="0" smtClean="0"/>
              <a:t>data</a:t>
            </a:r>
            <a:r>
              <a:rPr lang="en-US" sz="3200" dirty="0" smtClean="0"/>
              <a:t>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70471" y="4110488"/>
            <a:ext cx="10005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Pros: </a:t>
            </a:r>
            <a:r>
              <a:rPr lang="en-US" sz="2800" dirty="0" smtClean="0"/>
              <a:t>Outstanding tools for </a:t>
            </a:r>
            <a:r>
              <a:rPr lang="en-US" sz="2800" u="sng" dirty="0" smtClean="0"/>
              <a:t>prediction</a:t>
            </a:r>
            <a:r>
              <a:rPr lang="en-US" sz="2800" dirty="0" smtClean="0"/>
              <a:t> (better than humans)</a:t>
            </a:r>
          </a:p>
          <a:p>
            <a:endParaRPr lang="en-US" sz="2800" dirty="0"/>
          </a:p>
          <a:p>
            <a:r>
              <a:rPr lang="en-US" sz="2800" b="1" dirty="0" smtClean="0"/>
              <a:t>Cons: </a:t>
            </a:r>
            <a:r>
              <a:rPr lang="en-US" sz="2800" dirty="0" smtClean="0"/>
              <a:t>Difficult to understand for </a:t>
            </a:r>
            <a:r>
              <a:rPr lang="en-US" sz="2800" u="sng" dirty="0" smtClean="0"/>
              <a:t>explanation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40742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07" y="1365212"/>
            <a:ext cx="9557785" cy="53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kinds of machine learning algorithms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2734" y="1791737"/>
            <a:ext cx="39515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Supervised</a:t>
            </a:r>
          </a:p>
          <a:p>
            <a:r>
              <a:rPr lang="en-US" sz="3200" dirty="0" smtClean="0"/>
              <a:t>Ground truth available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7019921" y="1791737"/>
            <a:ext cx="4384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Unsupervised</a:t>
            </a:r>
          </a:p>
          <a:p>
            <a:r>
              <a:rPr lang="en-US" sz="3200" dirty="0" smtClean="0"/>
              <a:t>Ground truth unavailable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90" y="2970004"/>
            <a:ext cx="3784127" cy="35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49" y="2868955"/>
            <a:ext cx="3784127" cy="3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1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165"/>
            <a:ext cx="4580662" cy="65045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5990" y="2185354"/>
            <a:ext cx="463229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Recommended Reading by</a:t>
            </a:r>
          </a:p>
          <a:p>
            <a:r>
              <a:rPr lang="en-US" sz="2400" dirty="0" err="1" smtClean="0">
                <a:hlinkClick r:id="rId3"/>
              </a:rPr>
              <a:t>Breiman</a:t>
            </a:r>
            <a:r>
              <a:rPr lang="en-US" sz="2400" dirty="0" smtClean="0">
                <a:hlinkClick r:id="rId3"/>
              </a:rPr>
              <a:t> and Cutler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Easy to 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Easy to execute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Easy to interpret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Difficult to </a:t>
            </a:r>
            <a:r>
              <a:rPr lang="en-US" sz="2400" dirty="0" err="1" smtClean="0"/>
              <a:t>overfit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smtClean="0"/>
              <a:t>Supervised: need ground truth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339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and prediction</a:t>
            </a:r>
          </a:p>
          <a:p>
            <a:r>
              <a:rPr lang="en-US" dirty="0" smtClean="0"/>
              <a:t>Concepts in machine learning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Random forests, training &amp; predicting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Growing a decision tree – classification task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0707"/>
            <a:ext cx="5287468" cy="5215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61" y="1690688"/>
            <a:ext cx="4264746" cy="42647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829261" y="5244353"/>
            <a:ext cx="0" cy="4787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595717" y="3543362"/>
            <a:ext cx="40699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624866" y="3365861"/>
            <a:ext cx="355002" cy="3550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994725" y="4776905"/>
            <a:ext cx="355002" cy="3550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0"/>
          <a:stretch/>
        </p:blipFill>
        <p:spPr>
          <a:xfrm>
            <a:off x="1837046" y="355"/>
            <a:ext cx="8189081" cy="68576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Email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8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2" r="36761" b="34364"/>
          <a:stretch/>
        </p:blipFill>
        <p:spPr>
          <a:xfrm>
            <a:off x="4982817" y="168336"/>
            <a:ext cx="2464905" cy="46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8"/>
          <a:stretch/>
        </p:blipFill>
        <p:spPr>
          <a:xfrm>
            <a:off x="2049809" y="168336"/>
            <a:ext cx="8535716" cy="6548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693" y="726798"/>
            <a:ext cx="4174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Random sample of training data</a:t>
            </a:r>
          </a:p>
          <a:p>
            <a:r>
              <a:rPr lang="en-US" sz="2400" i="1" dirty="0" smtClean="0"/>
              <a:t>with replacement</a:t>
            </a:r>
          </a:p>
          <a:p>
            <a:r>
              <a:rPr lang="en-US" sz="2400" b="1" dirty="0" smtClean="0"/>
              <a:t>“bagging”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1" y="4283423"/>
            <a:ext cx="1623388" cy="21873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065" y="5377074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OOB</a:t>
            </a:r>
            <a:endParaRPr lang="en-US" sz="4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49809" y="1678193"/>
            <a:ext cx="618087" cy="656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66469" y="2081631"/>
            <a:ext cx="263084" cy="1955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40358" y="648294"/>
            <a:ext cx="290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De-correlates </a:t>
            </a:r>
            <a:r>
              <a:rPr lang="en-US" sz="2400" b="1" dirty="0" smtClean="0"/>
              <a:t>trees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723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Wisdom of crowds – ensemble methods; “weak learners”</a:t>
            </a:r>
            <a:br>
              <a:rPr lang="en-US" sz="3200" dirty="0" smtClean="0"/>
            </a:br>
            <a:r>
              <a:rPr lang="en-US" sz="2400" dirty="0" smtClean="0"/>
              <a:t>Condorcet’s jury theorem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51" y="1690688"/>
            <a:ext cx="8831124" cy="4435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57708" y="5486669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of individuals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1678" y="6224695"/>
            <a:ext cx="4414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probability an individual is correct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426012" y="3173180"/>
            <a:ext cx="3140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probability the majority</a:t>
            </a:r>
          </a:p>
          <a:p>
            <a:pPr algn="ctr"/>
            <a:r>
              <a:rPr lang="en-US" sz="2400" dirty="0" smtClean="0"/>
              <a:t>is correct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647380" y="6000108"/>
            <a:ext cx="657546" cy="224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57518" y="6014365"/>
            <a:ext cx="753055" cy="2245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6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 – “weak learners”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18" y="1690688"/>
            <a:ext cx="7062364" cy="47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5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 – “weak learners”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65" y="1581267"/>
            <a:ext cx="7053470" cy="50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 – “weak learners”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13" y="1453479"/>
            <a:ext cx="7232374" cy="51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 – “weak learners”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02" y="1470990"/>
            <a:ext cx="7370195" cy="526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COMPAS risk assessment tool (model)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430957"/>
            <a:ext cx="4550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137-item questionnaire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“Have you ever been a gang member?”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“Were you using drugs or under the influence when arrested?”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“What was your final grade completed in school?”</a:t>
            </a:r>
            <a:endParaRPr lang="en-US" dirty="0"/>
          </a:p>
          <a:p>
            <a:r>
              <a:rPr lang="en-US" b="1" dirty="0" smtClean="0"/>
              <a:t>New York, Wisconsin, California, Florida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34" y="1495312"/>
            <a:ext cx="4665338" cy="5287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2" y="3696165"/>
            <a:ext cx="3610479" cy="3086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91" y="3632621"/>
            <a:ext cx="3610479" cy="32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2016 – </a:t>
            </a:r>
            <a:r>
              <a:rPr lang="en-US" dirty="0" err="1" smtClean="0">
                <a:hlinkClick r:id="rId3"/>
              </a:rPr>
              <a:t>ProPublica</a:t>
            </a:r>
            <a:r>
              <a:rPr lang="en-US" dirty="0" smtClean="0">
                <a:hlinkClick r:id="rId3"/>
              </a:rPr>
              <a:t> investigation and analysis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953" y="1747785"/>
            <a:ext cx="103379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Risk scores </a:t>
            </a:r>
            <a:r>
              <a:rPr lang="en-US" sz="2000" dirty="0" smtClean="0"/>
              <a:t>predicted by COMPAS model, </a:t>
            </a:r>
            <a:r>
              <a:rPr lang="en-US" sz="2000" dirty="0" err="1" smtClean="0"/>
              <a:t>ProPublica</a:t>
            </a:r>
            <a:r>
              <a:rPr lang="en-US" sz="2000" dirty="0" smtClean="0"/>
              <a:t> analyzed predictions from </a:t>
            </a:r>
            <a:r>
              <a:rPr lang="en-US" sz="2000" b="1" dirty="0" smtClean="0"/>
              <a:t>risk scores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Calculation of risk scores not disclosed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Correct predictions of recidivism (re-offense) 61% of the time</a:t>
            </a:r>
            <a:endParaRPr lang="en-US" sz="2000" dirty="0" smtClean="0">
              <a:hlinkClick r:id="rId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hlinkClick r:id="rId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4"/>
              </a:rPr>
              <a:t>Dataset is publicly available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5"/>
              </a:rPr>
              <a:t>Analysis notebook with R/Python code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6"/>
              </a:rPr>
              <a:t>Much more to the story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498" y="4051651"/>
            <a:ext cx="6829301" cy="25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2451652"/>
            <a:ext cx="70992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hlinkClick r:id="rId3"/>
              </a:rPr>
              <a:t>Predictive policing in Chicago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>
                <a:hlinkClick r:id="rId4"/>
              </a:rPr>
              <a:t>Racial bias in health care decision-making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>
                <a:hlinkClick r:id="rId5"/>
              </a:rPr>
              <a:t>Bias in predicting child abuse risk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089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is</a:t>
            </a:r>
            <a:r>
              <a:rPr lang="en-US" dirty="0" smtClean="0"/>
              <a:t> a model?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6" t="24129" r="11243" b="31220"/>
          <a:stretch/>
        </p:blipFill>
        <p:spPr>
          <a:xfrm>
            <a:off x="677732" y="2538806"/>
            <a:ext cx="4722607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371421" y="2524197"/>
                <a:ext cx="426161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421" y="2524197"/>
                <a:ext cx="4261616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1" y="3682700"/>
            <a:ext cx="3119718" cy="2785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4426" y="1642693"/>
            <a:ext cx="915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“An </a:t>
            </a:r>
            <a:r>
              <a:rPr lang="en-US" sz="2400" dirty="0"/>
              <a:t>informative representation of an object, person or </a:t>
            </a:r>
            <a:r>
              <a:rPr lang="en-US" sz="2400" dirty="0" smtClean="0"/>
              <a:t>system” </a:t>
            </a:r>
            <a:r>
              <a:rPr lang="en-US" dirty="0" smtClean="0"/>
              <a:t>- Wikipedia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732" y="5899291"/>
            <a:ext cx="5865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 models require assumptions and decisions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16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versus(?) prediction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73" y="1488756"/>
            <a:ext cx="6631872" cy="4973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6381" y="2808734"/>
                <a:ext cx="41705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1" y="2808734"/>
                <a:ext cx="4170501" cy="738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311876" y="6062696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7644" y="352271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6381" y="4509739"/>
                <a:ext cx="508126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81" y="4509739"/>
                <a:ext cx="5081263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957012" y="2269864"/>
            <a:ext cx="0" cy="53887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036884" y="5723068"/>
            <a:ext cx="0" cy="4787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892501" y="3720218"/>
            <a:ext cx="406998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859383" y="3460103"/>
            <a:ext cx="355002" cy="35500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0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prediction tasks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4864" y="2501253"/>
            <a:ext cx="5103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Fitting the data (regression)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What is this person’s risk score?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599" y="4163100"/>
            <a:ext cx="5895553" cy="1936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64" y="1767297"/>
            <a:ext cx="6030888" cy="2021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864" y="4356148"/>
            <a:ext cx="55814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2800" b="1" dirty="0"/>
              <a:t>Separating the data (classification)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is this person’s risk category?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73963" y="5010681"/>
                <a:ext cx="430675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3" y="5010681"/>
                <a:ext cx="4306756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5" y="1552096"/>
            <a:ext cx="5305903" cy="5305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74136" y="4487461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Model: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73963" y="2640354"/>
                <a:ext cx="34933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Find the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 smtClean="0"/>
                  <a:t> that minimize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residuals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963" y="2640354"/>
                <a:ext cx="3493354" cy="954107"/>
              </a:xfrm>
              <a:prstGeom prst="rect">
                <a:avLst/>
              </a:prstGeom>
              <a:blipFill>
                <a:blip r:embed="rId4"/>
                <a:stretch>
                  <a:fillRect l="-3490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4136" y="2106009"/>
            <a:ext cx="327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Algorithm: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</TotalTime>
  <Words>570</Words>
  <Application>Microsoft Office PowerPoint</Application>
  <PresentationFormat>Widescreen</PresentationFormat>
  <Paragraphs>121</Paragraphs>
  <Slides>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Predictive Analytics Pt. I </vt:lpstr>
      <vt:lpstr>Agenda</vt:lpstr>
      <vt:lpstr>The COMPAS risk assessment tool (model)</vt:lpstr>
      <vt:lpstr>2016 – ProPublica investigation and analysis</vt:lpstr>
      <vt:lpstr>Further reading</vt:lpstr>
      <vt:lpstr>What is a model?</vt:lpstr>
      <vt:lpstr>Explanation versus(?) prediction</vt:lpstr>
      <vt:lpstr>Types of prediction tasks</vt:lpstr>
      <vt:lpstr>Linear regression</vt:lpstr>
      <vt:lpstr>Multiple linear regression</vt:lpstr>
      <vt:lpstr>Logistic regression</vt:lpstr>
      <vt:lpstr>What’s the best fit?</vt:lpstr>
      <vt:lpstr>Prediction – interpolation &amp; extrapolation</vt:lpstr>
      <vt:lpstr>Training, testing, and overfitting</vt:lpstr>
      <vt:lpstr>Machine learning</vt:lpstr>
      <vt:lpstr>Machine learning</vt:lpstr>
      <vt:lpstr>Many kinds of machine learning algorithms</vt:lpstr>
      <vt:lpstr>Random forests</vt:lpstr>
      <vt:lpstr>PowerPoint Presentation</vt:lpstr>
      <vt:lpstr>Growing a decision tree – classification task</vt:lpstr>
      <vt:lpstr>Email classifier</vt:lpstr>
      <vt:lpstr>PowerPoint Presentation</vt:lpstr>
      <vt:lpstr>PowerPoint Presentation</vt:lpstr>
      <vt:lpstr>Wisdom of crowds – ensemble methods; “weak learners” Condorcet’s jury theorem</vt:lpstr>
      <vt:lpstr>Ensemble methods – “weak learners”</vt:lpstr>
      <vt:lpstr>Ensemble methods – “weak learners”</vt:lpstr>
      <vt:lpstr>Ensemble methods – “weak learners”</vt:lpstr>
      <vt:lpstr>Ensemble methods – “weak learners”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159</cp:revision>
  <dcterms:created xsi:type="dcterms:W3CDTF">2022-01-22T23:15:34Z</dcterms:created>
  <dcterms:modified xsi:type="dcterms:W3CDTF">2024-03-06T19:51:55Z</dcterms:modified>
</cp:coreProperties>
</file>